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2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3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tags/tag10.xml" ContentType="application/vnd.openxmlformats-officedocument.presentationml.tags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2"/>
  </p:notesMasterIdLst>
  <p:handoutMasterIdLst>
    <p:handoutMasterId r:id="rId33"/>
  </p:handoutMasterIdLst>
  <p:sldIdLst>
    <p:sldId id="256" r:id="rId2"/>
    <p:sldId id="292" r:id="rId3"/>
    <p:sldId id="286" r:id="rId4"/>
    <p:sldId id="289" r:id="rId5"/>
    <p:sldId id="290" r:id="rId6"/>
    <p:sldId id="291" r:id="rId7"/>
    <p:sldId id="259" r:id="rId8"/>
    <p:sldId id="257" r:id="rId9"/>
    <p:sldId id="258" r:id="rId10"/>
    <p:sldId id="260" r:id="rId11"/>
    <p:sldId id="261" r:id="rId12"/>
    <p:sldId id="262" r:id="rId13"/>
    <p:sldId id="263" r:id="rId14"/>
    <p:sldId id="264" r:id="rId15"/>
    <p:sldId id="267" r:id="rId16"/>
    <p:sldId id="265" r:id="rId17"/>
    <p:sldId id="266" r:id="rId18"/>
    <p:sldId id="272" r:id="rId19"/>
    <p:sldId id="273" r:id="rId20"/>
    <p:sldId id="276" r:id="rId21"/>
    <p:sldId id="282" r:id="rId22"/>
    <p:sldId id="278" r:id="rId23"/>
    <p:sldId id="279" r:id="rId24"/>
    <p:sldId id="280" r:id="rId25"/>
    <p:sldId id="268" r:id="rId26"/>
    <p:sldId id="269" r:id="rId27"/>
    <p:sldId id="283" r:id="rId28"/>
    <p:sldId id="284" r:id="rId29"/>
    <p:sldId id="285" r:id="rId30"/>
    <p:sldId id="281" r:id="rId31"/>
  </p:sldIdLst>
  <p:sldSz cx="9144000" cy="6858000" type="screen4x3"/>
  <p:notesSz cx="6858000" cy="9144000"/>
  <p:custDataLst>
    <p:tags r:id="rId3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1DCC7E-F5C6-49C9-AFAC-8A6A2699D3F4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5BBB6A-203E-44B0-877A-536500E8E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375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6A479D-2F7D-4A62-ACAC-D4A3DA970B6B}" type="datetimeFigureOut">
              <a:rPr lang="en-US" smtClean="0"/>
              <a:pPr/>
              <a:t>9/17/2018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FB904F-0C45-49D7-9306-C9D2E9E52C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999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B904F-0C45-49D7-9306-C9D2E9E52C2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9790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B904F-0C45-49D7-9306-C9D2E9E52C2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36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[B. 625.2</a:t>
            </a:r>
            <a:r>
              <a:rPr lang="en-US" baseline="0" dirty="0" smtClean="0"/>
              <a:t> mm]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B904F-0C45-49D7-9306-C9D2E9E52C2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829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[D.</a:t>
            </a:r>
            <a:r>
              <a:rPr lang="en-US" baseline="0" dirty="0" smtClean="0"/>
              <a:t> 0.231 kg]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B904F-0C45-49D7-9306-C9D2E9E52C2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5254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[B. gram]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B904F-0C45-49D7-9306-C9D2E9E52C2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8363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~ 1 g / </a:t>
            </a:r>
            <a:r>
              <a:rPr lang="en-US" dirty="0" err="1" smtClean="0"/>
              <a:t>mL</a:t>
            </a:r>
            <a:r>
              <a:rPr lang="en-US" dirty="0" smtClean="0"/>
              <a:t> so 2L = [B. 2kg]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B904F-0C45-49D7-9306-C9D2E9E52C29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395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B904F-0C45-49D7-9306-C9D2E9E52C29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3493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2.3 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B904F-0C45-49D7-9306-C9D2E9E52C29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3840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9.3 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B904F-0C45-49D7-9306-C9D2E9E52C29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1243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2.3 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B904F-0C45-49D7-9306-C9D2E9E52C29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0412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7.4 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B904F-0C45-49D7-9306-C9D2E9E52C29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9834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B904F-0C45-49D7-9306-C9D2E9E52C2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8889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B904F-0C45-49D7-9306-C9D2E9E52C29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26884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B904F-0C45-49D7-9306-C9D2E9E52C29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0033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605 ft </a:t>
            </a:r>
            <a:r>
              <a:rPr lang="en-US" baseline="0" dirty="0" smtClean="0"/>
              <a:t> (*12) -&gt; 7260 in (*2.54) -&gt; 18,440.4 cm ( / 100) -&gt;[ANSWER: 184.4 m]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B904F-0C45-49D7-9306-C9D2E9E52C29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77616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21</a:t>
            </a:r>
            <a:r>
              <a:rPr lang="en-US" baseline="0" dirty="0" smtClean="0"/>
              <a:t> mi = 1609 m </a:t>
            </a:r>
          </a:p>
          <a:p>
            <a:r>
              <a:rPr lang="en-US" baseline="0" dirty="0" smtClean="0"/>
              <a:t>[2m/1s] [1 mi/1609m] [3600s/1hr] = [ANSWER: 4.5 mph]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B904F-0C45-49D7-9306-C9D2E9E52C29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2214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[70 mi/1 hr] [1609 m/</a:t>
            </a:r>
            <a:r>
              <a:rPr lang="en-US" baseline="0" dirty="0" smtClean="0"/>
              <a:t>1 mi] [1 hr/3600 s] = [ANSWER: 32.3 m/s]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B904F-0C45-49D7-9306-C9D2E9E52C29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23895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B904F-0C45-49D7-9306-C9D2E9E52C29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4238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B904F-0C45-49D7-9306-C9D2E9E52C2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298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B904F-0C45-49D7-9306-C9D2E9E52C2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173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B904F-0C45-49D7-9306-C9D2E9E52C2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8839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B904F-0C45-49D7-9306-C9D2E9E52C2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809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http://www.nist.gov/pml/si-redef/kg_intro.cfm</a:t>
            </a:r>
          </a:p>
          <a:p>
            <a:r>
              <a:rPr lang="en-US" b="0" dirty="0" smtClean="0"/>
              <a:t>http://www.bipm.org/en/bipm/electricity/watt_balance/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B904F-0C45-49D7-9306-C9D2E9E52C2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4648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B904F-0C45-49D7-9306-C9D2E9E52C2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6533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B904F-0C45-49D7-9306-C9D2E9E52C2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096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BFB1894-EAC8-4854-A00C-830C4D68FD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266F3-328D-40DE-87F8-D57C3E04F0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A56E5F-F520-49BC-BD01-3E82FF52D13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06A4B-BDC8-4486-ABA1-AA92958518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7FDAA7-85E6-4F0C-AC78-14AF08E1887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2644C-D54F-4976-908E-D258D5AF860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8A167E-A061-43C8-BF52-30C01E1DDEE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C40AA4-D05E-4629-A099-D67F3D3A695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AEAC13-60F3-44D4-9F0D-8A269D3DF9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8CE0D4-9CF0-420E-88C8-ED21D3CE691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BC7097-4AEA-4D59-B789-CA166729E7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CB89AC2-F91D-4574-9752-7FFA0E3AE1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7FE2E3F-CCF3-4D4F-A385-35F6FB29D37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st.gov/pml/si-redef/kg_intro.cf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hyperlink" Target="http://www.bipm.org/en/bipm/electricity/watt_balance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notesSlide" Target="../notesSlides/notesSlide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notesSlide" Target="../notesSlides/notesSlide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4" Type="http://schemas.openxmlformats.org/officeDocument/2006/relationships/notesSlide" Target="../notesSlides/notesSlide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4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fKBhvDjuy0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youtu.be/-zexOIGlrFo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.be/0YzvupOX8Is" TargetMode="External"/><Relationship Id="rId2" Type="http://schemas.openxmlformats.org/officeDocument/2006/relationships/hyperlink" Target="https://www.youtube.com/watch?v=uaGEjrADGP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Metrics and Measurement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“The Basics”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828800" y="4191000"/>
            <a:ext cx="6248400" cy="11430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066800"/>
            <a:ext cx="7848600" cy="5410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b="1" dirty="0" smtClean="0">
                <a:solidFill>
                  <a:schemeClr val="accent2"/>
                </a:solidFill>
              </a:rPr>
              <a:t>Meter</a:t>
            </a:r>
            <a:r>
              <a:rPr lang="en-US" sz="2800" dirty="0" smtClean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Definition has been updated several times: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400" b="1" dirty="0" smtClean="0"/>
              <a:t>OLDEST (1790):</a:t>
            </a:r>
          </a:p>
          <a:p>
            <a:pPr lvl="3">
              <a:lnSpc>
                <a:spcPct val="90000"/>
              </a:lnSpc>
            </a:pPr>
            <a:r>
              <a:rPr lang="en-US" sz="2200" dirty="0" smtClean="0"/>
              <a:t>“1/10,000,000 the distance from the north pole to the equator, measured along a line passing through Lyons, France” </a:t>
            </a:r>
          </a:p>
          <a:p>
            <a:pPr marL="914400" lvl="3" indent="0">
              <a:lnSpc>
                <a:spcPct val="90000"/>
              </a:lnSpc>
              <a:buNone/>
            </a:pPr>
            <a:endParaRPr lang="en-US" sz="1000" dirty="0" smtClean="0"/>
          </a:p>
          <a:p>
            <a:pPr lvl="2">
              <a:lnSpc>
                <a:spcPct val="90000"/>
              </a:lnSpc>
            </a:pPr>
            <a:r>
              <a:rPr lang="en-US" sz="2600" b="1" dirty="0" smtClean="0"/>
              <a:t>OLD (1875):</a:t>
            </a:r>
          </a:p>
          <a:p>
            <a:pPr lvl="3">
              <a:lnSpc>
                <a:spcPct val="90000"/>
              </a:lnSpc>
            </a:pPr>
            <a:r>
              <a:rPr lang="en-US" sz="2200" dirty="0" smtClean="0"/>
              <a:t>“Distance between two lines engraved on a platinum-iridium bar” in Paris, France</a:t>
            </a:r>
          </a:p>
          <a:p>
            <a:pPr lvl="3">
              <a:lnSpc>
                <a:spcPct val="90000"/>
              </a:lnSpc>
            </a:pPr>
            <a:endParaRPr lang="en-US" sz="1100" dirty="0" smtClean="0"/>
          </a:p>
          <a:p>
            <a:pPr lvl="2" eaLnBrk="1" hangingPunct="1">
              <a:lnSpc>
                <a:spcPct val="90000"/>
              </a:lnSpc>
            </a:pPr>
            <a:r>
              <a:rPr lang="en-US" sz="2400" b="1" dirty="0" smtClean="0"/>
              <a:t>CURRENT (1984-Present):</a:t>
            </a:r>
          </a:p>
          <a:p>
            <a:pPr lvl="3">
              <a:lnSpc>
                <a:spcPct val="90000"/>
              </a:lnSpc>
            </a:pPr>
            <a:r>
              <a:rPr lang="en-US" sz="2200" dirty="0" smtClean="0"/>
              <a:t>“The distance traveled by light in a vacuum during a time interval of 1/299,792,458 s”</a:t>
            </a:r>
          </a:p>
          <a:p>
            <a:pPr marL="914400" lvl="3" indent="0">
              <a:lnSpc>
                <a:spcPct val="90000"/>
              </a:lnSpc>
              <a:buNone/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Length has NOT changed … only updated so definition is more easily repeated in calibration</a:t>
            </a: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772400" cy="941388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Standard Unit Definitions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10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7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229600" cy="4843272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</a:rPr>
              <a:t>Second</a:t>
            </a:r>
            <a:r>
              <a:rPr lang="en-US" sz="2800" b="1" dirty="0" smtClean="0"/>
              <a:t>:</a:t>
            </a:r>
            <a:endParaRPr lang="en-US" sz="2800" dirty="0" smtClean="0"/>
          </a:p>
          <a:p>
            <a:pPr lvl="1" eaLnBrk="1" hangingPunct="1"/>
            <a:r>
              <a:rPr lang="en-US" sz="2400" b="1" dirty="0" smtClean="0"/>
              <a:t>OLD (1790):  </a:t>
            </a:r>
          </a:p>
          <a:p>
            <a:pPr lvl="2"/>
            <a:r>
              <a:rPr lang="en-US" sz="2200" dirty="0" smtClean="0"/>
              <a:t>“1/86,400 of the mean solar day”</a:t>
            </a:r>
          </a:p>
          <a:p>
            <a:pPr lvl="2"/>
            <a:r>
              <a:rPr lang="en-US" sz="2000" dirty="0" smtClean="0"/>
              <a:t>Updated in 1960 so that ‘mean solar day’ didn’t vary internationally (based on tropical year)</a:t>
            </a:r>
          </a:p>
          <a:p>
            <a:pPr marL="630936" lvl="2" indent="0">
              <a:buNone/>
            </a:pPr>
            <a:endParaRPr lang="en-US" sz="1400" dirty="0" smtClean="0"/>
          </a:p>
          <a:p>
            <a:pPr lvl="1" eaLnBrk="1" hangingPunct="1"/>
            <a:r>
              <a:rPr lang="en-US" sz="2400" b="1" dirty="0" smtClean="0"/>
              <a:t>NOW (1997-present):</a:t>
            </a:r>
          </a:p>
          <a:p>
            <a:pPr lvl="2"/>
            <a:r>
              <a:rPr lang="en-US" sz="2200" dirty="0" smtClean="0"/>
              <a:t>“The duration of 9,192,631,770 periods of the radiation corresponding to the transition between the two hyperfine levels of the ground state of the cesium 133 atom”</a:t>
            </a:r>
          </a:p>
          <a:p>
            <a:pPr lvl="2"/>
            <a:r>
              <a:rPr lang="en-US" sz="2000" dirty="0" smtClean="0"/>
              <a:t>Essentially, the second is based on the vibrations of a cesium-133 atom in an atomic clock </a:t>
            </a:r>
            <a:r>
              <a:rPr lang="en-US" sz="2000" dirty="0" smtClean="0">
                <a:sym typeface="Wingdings" pitchFamily="2" charset="2"/>
              </a:rPr>
              <a:t></a:t>
            </a:r>
            <a:endParaRPr lang="en-US" sz="2000" dirty="0" smtClean="0"/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/>
            <a:r>
              <a:rPr lang="en-US" dirty="0" smtClean="0"/>
              <a:t>Standard Unit Definitions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/>
            <a:r>
              <a:rPr lang="en-US" dirty="0" smtClean="0"/>
              <a:t>Standard Unit Definitions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19200"/>
            <a:ext cx="4572000" cy="4857752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</a:rPr>
              <a:t>Kilogram</a:t>
            </a:r>
            <a:r>
              <a:rPr lang="en-US" sz="2800" b="1" dirty="0" smtClean="0"/>
              <a:t>:</a:t>
            </a:r>
            <a:endParaRPr lang="en-US" sz="2800" dirty="0" smtClean="0"/>
          </a:p>
          <a:p>
            <a:pPr lvl="1" eaLnBrk="1" hangingPunct="1"/>
            <a:r>
              <a:rPr lang="en-US" sz="2400" b="1" dirty="0" smtClean="0"/>
              <a:t>OLD (1790)</a:t>
            </a:r>
            <a:r>
              <a:rPr lang="en-US" sz="2400" dirty="0" smtClean="0"/>
              <a:t>:  mass of exactly one cubic decimeter of water </a:t>
            </a:r>
          </a:p>
          <a:p>
            <a:pPr marL="393192" lvl="1" indent="0" eaLnBrk="1" hangingPunct="1">
              <a:buNone/>
            </a:pPr>
            <a:endParaRPr lang="en-US" sz="1100" dirty="0" smtClean="0"/>
          </a:p>
          <a:p>
            <a:pPr lvl="1" eaLnBrk="1" hangingPunct="1"/>
            <a:r>
              <a:rPr lang="en-US" sz="2400" b="1" dirty="0" smtClean="0"/>
              <a:t>CURRENT (1899-present)</a:t>
            </a:r>
            <a:r>
              <a:rPr lang="en-US" sz="2400" dirty="0" smtClean="0"/>
              <a:t>:  “the mass of the international prototype of the kilogram” made of platinum-iridium </a:t>
            </a:r>
          </a:p>
          <a:p>
            <a:pPr marL="393192" lvl="1" indent="0" eaLnBrk="1" hangingPunct="1">
              <a:buNone/>
            </a:pPr>
            <a:endParaRPr lang="en-US" sz="1100" dirty="0" smtClean="0"/>
          </a:p>
          <a:p>
            <a:pPr lvl="1" eaLnBrk="1" hangingPunct="1"/>
            <a:r>
              <a:rPr lang="en-US" sz="2400" b="1" dirty="0" smtClean="0"/>
              <a:t>FUTURE (2018)</a:t>
            </a:r>
            <a:r>
              <a:rPr lang="en-US" sz="2400" dirty="0" smtClean="0"/>
              <a:t>: Combination of watt balance </a:t>
            </a:r>
            <a:r>
              <a:rPr lang="en-US" sz="2400" dirty="0"/>
              <a:t>based on Planck’s constant </a:t>
            </a:r>
            <a:r>
              <a:rPr lang="en-US" sz="2400" dirty="0" smtClean="0"/>
              <a:t>and physical standard artifact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5181600" y="6227058"/>
            <a:ext cx="4191000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/>
              <a:t>Photo </a:t>
            </a:r>
            <a:r>
              <a:rPr lang="en-US" sz="1400" dirty="0" smtClean="0"/>
              <a:t>and Current Definition: </a:t>
            </a:r>
            <a:r>
              <a:rPr lang="en-US" sz="1400" dirty="0" smtClean="0">
                <a:hlinkClick r:id="rId3"/>
              </a:rPr>
              <a:t>NIST Website</a:t>
            </a:r>
            <a:endParaRPr lang="en-US" sz="1400" dirty="0" smtClean="0"/>
          </a:p>
          <a:p>
            <a:pPr>
              <a:spcBef>
                <a:spcPct val="50000"/>
              </a:spcBef>
            </a:pPr>
            <a:r>
              <a:rPr lang="en-US" sz="1400" dirty="0" smtClean="0"/>
              <a:t>2018 New Definition: </a:t>
            </a:r>
            <a:r>
              <a:rPr lang="en-US" sz="1400" dirty="0" smtClean="0">
                <a:hlinkClick r:id="rId4"/>
              </a:rPr>
              <a:t>BIPM Website </a:t>
            </a:r>
            <a:endParaRPr lang="en-US" sz="1400" dirty="0"/>
          </a:p>
        </p:txBody>
      </p:sp>
      <p:pic>
        <p:nvPicPr>
          <p:cNvPr id="2050" name="Picture 2" descr="K20 prototype mas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141986"/>
            <a:ext cx="3448050" cy="5011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ight Arrow 7"/>
          <p:cNvSpPr/>
          <p:nvPr/>
        </p:nvSpPr>
        <p:spPr>
          <a:xfrm rot="557940">
            <a:off x="4652375" y="3562606"/>
            <a:ext cx="1765651" cy="587375"/>
          </a:xfrm>
          <a:prstGeom prst="rightArrow">
            <a:avLst>
              <a:gd name="adj1" fmla="val 15788"/>
              <a:gd name="adj2" fmla="val 39948"/>
            </a:avLst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5" grpId="0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84109"/>
            <a:ext cx="8229600" cy="4711891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Any unit that is formed through the combination of two or more fundamental units</a:t>
            </a:r>
          </a:p>
          <a:p>
            <a:pPr lvl="1"/>
            <a:r>
              <a:rPr lang="en-US" sz="2400" u="sng" dirty="0" smtClean="0"/>
              <a:t>Examples:</a:t>
            </a:r>
            <a:endParaRPr lang="en-US" sz="2400" dirty="0" smtClean="0"/>
          </a:p>
          <a:p>
            <a:pPr lvl="2"/>
            <a:r>
              <a:rPr lang="en-US" sz="2200" dirty="0" smtClean="0"/>
              <a:t>Area:  square meter = m</a:t>
            </a:r>
            <a:r>
              <a:rPr lang="en-US" sz="2200" baseline="30000" dirty="0" smtClean="0"/>
              <a:t>2</a:t>
            </a:r>
            <a:endParaRPr lang="en-US" sz="2200" dirty="0" smtClean="0"/>
          </a:p>
          <a:p>
            <a:pPr lvl="2"/>
            <a:r>
              <a:rPr lang="en-US" sz="2200" dirty="0" smtClean="0"/>
              <a:t>Velocity: meters per second = m/s = m·s</a:t>
            </a:r>
            <a:r>
              <a:rPr lang="en-US" sz="2200" baseline="30000" dirty="0" smtClean="0"/>
              <a:t>-1</a:t>
            </a:r>
            <a:endParaRPr lang="en-US" sz="2200" dirty="0" smtClean="0"/>
          </a:p>
          <a:p>
            <a:pPr lvl="2"/>
            <a:r>
              <a:rPr lang="en-US" sz="2200" dirty="0" smtClean="0"/>
              <a:t>Energy: Joules = J = kg·m</a:t>
            </a:r>
            <a:r>
              <a:rPr lang="en-US" sz="2200" baseline="30000" dirty="0" smtClean="0"/>
              <a:t>2</a:t>
            </a:r>
            <a:r>
              <a:rPr lang="en-US" sz="2200" dirty="0" smtClean="0"/>
              <a:t>/s</a:t>
            </a:r>
            <a:r>
              <a:rPr lang="en-US" sz="2200" baseline="30000" dirty="0" smtClean="0"/>
              <a:t>2</a:t>
            </a:r>
            <a:r>
              <a:rPr lang="en-US" sz="2200" dirty="0" smtClean="0"/>
              <a:t> = kg·m</a:t>
            </a:r>
            <a:r>
              <a:rPr lang="en-US" sz="2200" baseline="30000" dirty="0" smtClean="0"/>
              <a:t>2</a:t>
            </a:r>
            <a:r>
              <a:rPr lang="en-US" sz="2200" dirty="0" smtClean="0"/>
              <a:t>·s</a:t>
            </a:r>
            <a:r>
              <a:rPr lang="en-US" sz="2200" baseline="30000" dirty="0" smtClean="0"/>
              <a:t>-2</a:t>
            </a:r>
          </a:p>
          <a:p>
            <a:pPr lvl="2"/>
            <a:endParaRPr lang="en-US" sz="2200" dirty="0" smtClean="0"/>
          </a:p>
          <a:p>
            <a:r>
              <a:rPr lang="en-US" sz="2800" dirty="0" smtClean="0"/>
              <a:t>A </a:t>
            </a:r>
            <a:r>
              <a:rPr lang="en-US" sz="2800" u="sng" dirty="0" smtClean="0"/>
              <a:t>conversion</a:t>
            </a:r>
            <a:r>
              <a:rPr lang="en-US" sz="2800" dirty="0" smtClean="0"/>
              <a:t> of the fundamental unit into one with a different prefix does NOT create a derived unit </a:t>
            </a:r>
            <a:r>
              <a:rPr lang="en-US" sz="2000" dirty="0" smtClean="0"/>
              <a:t>(i.e. – cm is not a derived unit)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>
                <a:solidFill>
                  <a:schemeClr val="accent2"/>
                </a:solidFill>
              </a:rPr>
              <a:t>Derived Units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uiExpand="1" build="p"/>
      <p:bldP spid="1433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1"/>
          <p:cNvSpPr>
            <a:spLocks noChangeArrowheads="1"/>
          </p:cNvSpPr>
          <p:nvPr/>
        </p:nvSpPr>
        <p:spPr bwMode="auto">
          <a:xfrm>
            <a:off x="1295400" y="5943600"/>
            <a:ext cx="15240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>
                <a:solidFill>
                  <a:schemeClr val="accent2"/>
                </a:solidFill>
              </a:rPr>
              <a:t>Metric (Exponent) Prefixes</a:t>
            </a:r>
          </a:p>
        </p:txBody>
      </p:sp>
      <p:graphicFrame>
        <p:nvGraphicFramePr>
          <p:cNvPr id="15479" name="Group 1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8303582"/>
              </p:ext>
            </p:extLst>
          </p:nvPr>
        </p:nvGraphicFramePr>
        <p:xfrm>
          <a:off x="685800" y="1676400"/>
          <a:ext cx="8229600" cy="4757738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50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Prefix (symbol)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Conversion Factor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Example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2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Mega-  (M)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MW = 10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W 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1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kilo- (k)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kg = 10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 = 1000 g 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2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centi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 (c)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-2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cm = 10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-2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m = 0.01 m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1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milli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 (m)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-3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mL = 10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-3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L = 0.001 L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2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micro- (µ)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-6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 µs = 10</a:t>
                      </a: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-6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s = 0.000001 s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Metric prefixes are used to put numbers into a more usable format….</a:t>
            </a:r>
          </a:p>
          <a:p>
            <a:pPr lvl="1"/>
            <a:r>
              <a:rPr lang="en-US" dirty="0" smtClean="0"/>
              <a:t>For example:</a:t>
            </a:r>
          </a:p>
          <a:p>
            <a:pPr lvl="2"/>
            <a:r>
              <a:rPr lang="en-US" dirty="0" smtClean="0"/>
              <a:t>12000 g is better written as 12 kg</a:t>
            </a:r>
          </a:p>
          <a:p>
            <a:pPr lvl="2"/>
            <a:r>
              <a:rPr lang="en-US" dirty="0" smtClean="0"/>
              <a:t>0.0000065 m is better written as 6.5 </a:t>
            </a:r>
            <a:r>
              <a:rPr lang="en-US" dirty="0" smtClean="0">
                <a:latin typeface="Symbol" pitchFamily="18" charset="2"/>
              </a:rPr>
              <a:t>m</a:t>
            </a:r>
            <a:r>
              <a:rPr lang="en-US" dirty="0" smtClean="0"/>
              <a:t>m</a:t>
            </a:r>
          </a:p>
          <a:p>
            <a:pPr marL="630936" lvl="2" indent="0"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For ALL of your measurements and calculated answers, make sure that you are using the most logical unit for that measurement!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More on Metric Prefixes…</a:t>
            </a: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uiExpand="1" build="p"/>
      <p:bldP spid="2048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24200" y="3429000"/>
            <a:ext cx="25908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15" name="PRESENTAvote_answer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3048000" y="2895600"/>
            <a:ext cx="3048000" cy="2438400"/>
          </a:xfrm>
        </p:spPr>
        <p:txBody>
          <a:bodyPr>
            <a:normAutofit/>
          </a:bodyPr>
          <a:lstStyle/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en-US" sz="3200" dirty="0" smtClean="0"/>
              <a:t>6252 mm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en-US" sz="3200" dirty="0" smtClean="0"/>
              <a:t>625.2 mm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en-US" sz="3200" dirty="0" smtClean="0"/>
              <a:t>6.252 mm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en-US" sz="3200" dirty="0" smtClean="0"/>
              <a:t>0.6252 mm</a:t>
            </a:r>
          </a:p>
        </p:txBody>
      </p:sp>
      <p:sp>
        <p:nvSpPr>
          <p:cNvPr id="13314" name="PRESENTAvote_question"/>
          <p:cNvSpPr>
            <a:spLocks noGrp="1" noChangeArrowheads="1"/>
          </p:cNvSpPr>
          <p:nvPr>
            <p:ph type="title"/>
          </p:nvPr>
        </p:nvSpPr>
        <p:spPr>
          <a:xfrm>
            <a:off x="914400" y="735013"/>
            <a:ext cx="7772400" cy="2008187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chemeClr val="tx1"/>
                </a:solidFill>
                <a:effectLst/>
              </a:rPr>
              <a:t>A desk was measured to be 62.52 cm tall.  How many millimeters tall is this desk?</a:t>
            </a: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2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76600" y="4343400"/>
            <a:ext cx="2209800" cy="4572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9" name="PRESENTAvote_answer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3276600" y="2895600"/>
            <a:ext cx="2590800" cy="2590800"/>
          </a:xfrm>
        </p:spPr>
        <p:txBody>
          <a:bodyPr>
            <a:normAutofit/>
          </a:bodyPr>
          <a:lstStyle/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en-US" sz="3200" dirty="0" smtClean="0"/>
              <a:t>2.31 kg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en-US" sz="3200" dirty="0" smtClean="0"/>
              <a:t>23.1 kg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en-US" sz="3200" dirty="0" smtClean="0"/>
              <a:t>.0231 kg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en-US" sz="3200" dirty="0" smtClean="0"/>
              <a:t>.231 kg</a:t>
            </a:r>
          </a:p>
        </p:txBody>
      </p:sp>
      <p:sp>
        <p:nvSpPr>
          <p:cNvPr id="14338" name="PRESENTAvote_question"/>
          <p:cNvSpPr>
            <a:spLocks noGrp="1" noChangeArrowheads="1"/>
          </p:cNvSpPr>
          <p:nvPr>
            <p:ph type="title"/>
          </p:nvPr>
        </p:nvSpPr>
        <p:spPr>
          <a:xfrm>
            <a:off x="914400" y="658813"/>
            <a:ext cx="7772400" cy="2236787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chemeClr val="tx1"/>
                </a:solidFill>
                <a:effectLst/>
              </a:rPr>
              <a:t>The world's largest strawberry was measured to be 231 g.  How many kilograms is this?</a:t>
            </a: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2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52800" y="3124200"/>
            <a:ext cx="19050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87" name="PRESENTAvote_answer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3390900" y="2590800"/>
            <a:ext cx="2362200" cy="2362200"/>
          </a:xfrm>
        </p:spPr>
        <p:txBody>
          <a:bodyPr>
            <a:normAutofit/>
          </a:bodyPr>
          <a:lstStyle/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en-US" sz="3200" dirty="0" smtClean="0"/>
              <a:t>meter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en-US" sz="3200" dirty="0" smtClean="0"/>
              <a:t>gram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en-US" sz="3200" dirty="0" smtClean="0"/>
              <a:t>candela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en-US" sz="3200" dirty="0" smtClean="0"/>
              <a:t>second</a:t>
            </a:r>
          </a:p>
        </p:txBody>
      </p:sp>
      <p:sp>
        <p:nvSpPr>
          <p:cNvPr id="16386" name="PRESENTAvote_question"/>
          <p:cNvSpPr>
            <a:spLocks noGrp="1" noChangeArrowheads="1"/>
          </p:cNvSpPr>
          <p:nvPr>
            <p:ph type="title"/>
          </p:nvPr>
        </p:nvSpPr>
        <p:spPr>
          <a:xfrm>
            <a:off x="914400" y="838200"/>
            <a:ext cx="7772400" cy="1143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3600" dirty="0" smtClean="0">
                <a:solidFill>
                  <a:schemeClr val="tx1"/>
                </a:solidFill>
                <a:effectLst/>
              </a:rPr>
              <a:t>Which of the following is NOT a fundamental unit?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2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0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81632" y="3352800"/>
            <a:ext cx="1723768" cy="4572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1" name="PRESENTAvote_answer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3429000" y="2895601"/>
            <a:ext cx="2286000" cy="2133600"/>
          </a:xfrm>
        </p:spPr>
        <p:txBody>
          <a:bodyPr>
            <a:normAutofit/>
          </a:bodyPr>
          <a:lstStyle/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en-US" sz="3200" dirty="0" smtClean="0"/>
              <a:t>0.5 kg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en-US" sz="3200" dirty="0" smtClean="0"/>
              <a:t>2 kg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en-US" sz="3200" dirty="0" smtClean="0"/>
              <a:t>5 kg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en-US" sz="3200" dirty="0" smtClean="0"/>
              <a:t>10 kg</a:t>
            </a:r>
          </a:p>
        </p:txBody>
      </p:sp>
      <p:sp>
        <p:nvSpPr>
          <p:cNvPr id="17410" name="PRESENTAvote_question"/>
          <p:cNvSpPr>
            <a:spLocks noGrp="1" noChangeArrowheads="1"/>
          </p:cNvSpPr>
          <p:nvPr>
            <p:ph type="title"/>
          </p:nvPr>
        </p:nvSpPr>
        <p:spPr>
          <a:xfrm>
            <a:off x="914400" y="1600200"/>
            <a:ext cx="77724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3600" dirty="0" smtClean="0">
                <a:solidFill>
                  <a:schemeClr val="tx1"/>
                </a:solidFill>
                <a:effectLst/>
              </a:rPr>
              <a:t>What is the approximate mass of a 2 L bottle of pop?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2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Does Estimation work in Science?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6019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5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Scientific Notation </a:t>
            </a:r>
            <a:r>
              <a:rPr lang="en-US" dirty="0" smtClean="0"/>
              <a:t>helps us put really big numbers or really small numbers into an easier format to read. </a:t>
            </a:r>
          </a:p>
          <a:p>
            <a:pPr lvl="1"/>
            <a:r>
              <a:rPr lang="en-US" dirty="0" smtClean="0"/>
              <a:t>For example:</a:t>
            </a:r>
          </a:p>
          <a:p>
            <a:pPr lvl="2"/>
            <a:r>
              <a:rPr lang="en-US" dirty="0" smtClean="0"/>
              <a:t>The average distance from the Earth to the Moon is about 239,000 miles.</a:t>
            </a:r>
          </a:p>
          <a:p>
            <a:pPr lvl="2"/>
            <a:r>
              <a:rPr lang="en-US" dirty="0" smtClean="0"/>
              <a:t>In scientific notation, this is written as 2.39x10</a:t>
            </a:r>
            <a:r>
              <a:rPr lang="en-US" baseline="30000" dirty="0" smtClean="0"/>
              <a:t>5</a:t>
            </a:r>
            <a:r>
              <a:rPr lang="en-US" dirty="0" smtClean="0"/>
              <a:t> mi</a:t>
            </a:r>
          </a:p>
          <a:p>
            <a:pPr marL="630936" lvl="2" indent="0">
              <a:buNone/>
            </a:pPr>
            <a:endParaRPr lang="en-US" dirty="0" smtClean="0"/>
          </a:p>
          <a:p>
            <a:r>
              <a:rPr lang="en-US" b="1" u="sng" dirty="0" smtClean="0"/>
              <a:t>General Rule of Thumb</a:t>
            </a:r>
            <a:r>
              <a:rPr lang="en-US" b="1" dirty="0" smtClean="0"/>
              <a:t>: </a:t>
            </a:r>
          </a:p>
          <a:p>
            <a:pPr lvl="1"/>
            <a:r>
              <a:rPr lang="en-US" dirty="0" smtClean="0"/>
              <a:t>Count how many times you need to move the decimal place so there’s only one digit out in front </a:t>
            </a:r>
          </a:p>
          <a:p>
            <a:pPr lvl="2"/>
            <a:r>
              <a:rPr lang="en-US" sz="1800" dirty="0" smtClean="0"/>
              <a:t>To the left is a + exponent and to the right is a - exponent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Scientific Notation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971800"/>
            <a:ext cx="8229600" cy="4525963"/>
          </a:xfrm>
        </p:spPr>
        <p:txBody>
          <a:bodyPr/>
          <a:lstStyle/>
          <a:p>
            <a:pPr fontAlgn="base"/>
            <a:r>
              <a:rPr lang="en-US" dirty="0" smtClean="0"/>
              <a:t>The distance between the Sun and the nearest star is roughly 23,000,000,000,000 miles.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Convert to Scientific Notation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4191000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mass of the Moon is about 74,000,000,000,000,000,000,000 kilograms.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1752600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distance between the Earth and Sun is 93,000,000 miles.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distance between the Earth and Sun is 93,000,000 miles.</a:t>
            </a:r>
          </a:p>
          <a:p>
            <a:pPr marL="109728" indent="0" algn="ctr">
              <a:buNone/>
            </a:pPr>
            <a:endParaRPr lang="en-US" sz="3200" b="1" dirty="0" smtClean="0">
              <a:solidFill>
                <a:schemeClr val="accent2"/>
              </a:solidFill>
            </a:endParaRPr>
          </a:p>
          <a:p>
            <a:pPr marL="109728" indent="0" algn="ctr">
              <a:buNone/>
            </a:pPr>
            <a:r>
              <a:rPr lang="en-US" sz="3200" b="1" dirty="0" smtClean="0">
                <a:solidFill>
                  <a:schemeClr val="accent2"/>
                </a:solidFill>
              </a:rPr>
              <a:t>9.3 x 10</a:t>
            </a:r>
            <a:r>
              <a:rPr lang="en-US" sz="3200" b="1" baseline="30000" dirty="0" smtClean="0">
                <a:solidFill>
                  <a:schemeClr val="accent2"/>
                </a:solidFill>
              </a:rPr>
              <a:t>7</a:t>
            </a:r>
            <a:r>
              <a:rPr lang="en-US" sz="3200" b="1" dirty="0" smtClean="0">
                <a:solidFill>
                  <a:schemeClr val="accent2"/>
                </a:solidFill>
              </a:rPr>
              <a:t> mi</a:t>
            </a:r>
          </a:p>
          <a:p>
            <a:endParaRPr lang="en-US" dirty="0" smtClean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Convert to Scientific Notation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47800"/>
            <a:ext cx="8229600" cy="4525963"/>
          </a:xfrm>
        </p:spPr>
        <p:txBody>
          <a:bodyPr/>
          <a:lstStyle/>
          <a:p>
            <a:pPr fontAlgn="base"/>
            <a:r>
              <a:rPr lang="en-US" dirty="0" smtClean="0"/>
              <a:t>The distance between the Sun and the nearest star is roughly 23,000,000,000,000 miles.</a:t>
            </a:r>
          </a:p>
          <a:p>
            <a:pPr marL="109728" indent="0" algn="ctr" fontAlgn="base">
              <a:buNone/>
            </a:pPr>
            <a:endParaRPr lang="en-US" sz="3200" b="1" dirty="0" smtClean="0">
              <a:solidFill>
                <a:schemeClr val="accent2"/>
              </a:solidFill>
            </a:endParaRPr>
          </a:p>
          <a:p>
            <a:pPr marL="109728" indent="0" algn="ctr" fontAlgn="base">
              <a:buNone/>
            </a:pPr>
            <a:r>
              <a:rPr lang="en-US" sz="3200" b="1" dirty="0" smtClean="0">
                <a:solidFill>
                  <a:schemeClr val="accent2"/>
                </a:solidFill>
              </a:rPr>
              <a:t>2.3 </a:t>
            </a:r>
            <a:r>
              <a:rPr lang="en-US" sz="3200" b="1" dirty="0">
                <a:solidFill>
                  <a:schemeClr val="accent2"/>
                </a:solidFill>
              </a:rPr>
              <a:t>x </a:t>
            </a:r>
            <a:r>
              <a:rPr lang="en-US" sz="3200" b="1" dirty="0" smtClean="0">
                <a:solidFill>
                  <a:schemeClr val="accent2"/>
                </a:solidFill>
              </a:rPr>
              <a:t>10</a:t>
            </a:r>
            <a:r>
              <a:rPr lang="en-US" sz="3200" b="1" baseline="30000" dirty="0" smtClean="0">
                <a:solidFill>
                  <a:schemeClr val="accent2"/>
                </a:solidFill>
              </a:rPr>
              <a:t>13</a:t>
            </a:r>
            <a:r>
              <a:rPr lang="en-US" sz="3200" b="1" dirty="0" smtClean="0">
                <a:solidFill>
                  <a:schemeClr val="accent2"/>
                </a:solidFill>
              </a:rPr>
              <a:t> </a:t>
            </a:r>
            <a:r>
              <a:rPr lang="en-US" sz="3200" b="1" dirty="0">
                <a:solidFill>
                  <a:schemeClr val="accent2"/>
                </a:solidFill>
              </a:rPr>
              <a:t>mi</a:t>
            </a:r>
          </a:p>
          <a:p>
            <a:pPr marL="109728" indent="0" fontAlgn="base">
              <a:buNone/>
            </a:pPr>
            <a:endParaRPr lang="en-US" dirty="0" smtClean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Convert to Scientific Notation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 smtClean="0"/>
              <a:t>The mass of the Moon is about 74,000,000,000,000,000,000,000 kilograms.</a:t>
            </a:r>
          </a:p>
          <a:p>
            <a:pPr marL="109728" indent="0" algn="ctr" fontAlgn="base">
              <a:buNone/>
            </a:pPr>
            <a:endParaRPr lang="en-US" sz="3200" b="1" dirty="0" smtClean="0">
              <a:solidFill>
                <a:schemeClr val="accent2"/>
              </a:solidFill>
            </a:endParaRPr>
          </a:p>
          <a:p>
            <a:pPr marL="109728" indent="0" algn="ctr" fontAlgn="base">
              <a:buNone/>
            </a:pPr>
            <a:r>
              <a:rPr lang="en-US" sz="3600" b="1" dirty="0" smtClean="0">
                <a:solidFill>
                  <a:schemeClr val="accent2"/>
                </a:solidFill>
              </a:rPr>
              <a:t>7.4 </a:t>
            </a:r>
            <a:r>
              <a:rPr lang="en-US" sz="3600" b="1" dirty="0">
                <a:solidFill>
                  <a:schemeClr val="accent2"/>
                </a:solidFill>
              </a:rPr>
              <a:t>x </a:t>
            </a:r>
            <a:r>
              <a:rPr lang="en-US" sz="3600" b="1" dirty="0" smtClean="0">
                <a:solidFill>
                  <a:schemeClr val="accent2"/>
                </a:solidFill>
              </a:rPr>
              <a:t>10</a:t>
            </a:r>
            <a:r>
              <a:rPr lang="en-US" sz="3600" b="1" baseline="30000" dirty="0" smtClean="0">
                <a:solidFill>
                  <a:schemeClr val="accent2"/>
                </a:solidFill>
              </a:rPr>
              <a:t>22</a:t>
            </a:r>
            <a:r>
              <a:rPr lang="en-US" sz="3600" b="1" dirty="0" smtClean="0">
                <a:solidFill>
                  <a:schemeClr val="accent2"/>
                </a:solidFill>
              </a:rPr>
              <a:t> kg</a:t>
            </a:r>
            <a:endParaRPr lang="en-US" sz="3600" b="1" dirty="0">
              <a:solidFill>
                <a:schemeClr val="accent2"/>
              </a:solidFill>
            </a:endParaRPr>
          </a:p>
          <a:p>
            <a:pPr marL="109728" indent="0" fontAlgn="base">
              <a:buNone/>
            </a:pPr>
            <a:endParaRPr lang="en-US" dirty="0" smtClean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Convert to Scientific Notation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When converting from one unit to another (i.e. kg </a:t>
            </a:r>
            <a:r>
              <a:rPr lang="en-US" dirty="0" smtClean="0">
                <a:sym typeface="Wingdings" pitchFamily="2" charset="2"/>
              </a:rPr>
              <a:t> g, or feet  meters), we use </a:t>
            </a:r>
            <a:r>
              <a:rPr lang="en-US" b="1" dirty="0" smtClean="0">
                <a:solidFill>
                  <a:schemeClr val="accent2"/>
                </a:solidFill>
                <a:sym typeface="Wingdings" pitchFamily="2" charset="2"/>
              </a:rPr>
              <a:t>conversion factors</a:t>
            </a:r>
          </a:p>
          <a:p>
            <a:pPr marL="109728" indent="0" eaLnBrk="1" hangingPunct="1">
              <a:buNone/>
            </a:pPr>
            <a:endParaRPr lang="en-US" sz="1400" b="1" dirty="0" smtClean="0">
              <a:solidFill>
                <a:schemeClr val="accent2"/>
              </a:solidFill>
              <a:sym typeface="Wingdings" pitchFamily="2" charset="2"/>
            </a:endParaRPr>
          </a:p>
          <a:p>
            <a:pPr eaLnBrk="1" hangingPunct="1"/>
            <a:r>
              <a:rPr lang="en-US" dirty="0" smtClean="0">
                <a:sym typeface="Wingdings" pitchFamily="2" charset="2"/>
              </a:rPr>
              <a:t>Conversion factors tell us the equivalent magnitude in the new unit</a:t>
            </a:r>
          </a:p>
          <a:p>
            <a:pPr lvl="1" eaLnBrk="1" hangingPunct="1"/>
            <a:r>
              <a:rPr lang="en-US" dirty="0" smtClean="0">
                <a:sym typeface="Wingdings" pitchFamily="2" charset="2"/>
              </a:rPr>
              <a:t>For example:</a:t>
            </a:r>
          </a:p>
          <a:p>
            <a:pPr lvl="2" eaLnBrk="1" hangingPunct="1"/>
            <a:r>
              <a:rPr lang="en-US" dirty="0" smtClean="0">
                <a:sym typeface="Wingdings" pitchFamily="2" charset="2"/>
              </a:rPr>
              <a:t>1 in. = 2.54 cm</a:t>
            </a:r>
          </a:p>
          <a:p>
            <a:pPr lvl="2" eaLnBrk="1" hangingPunct="1"/>
            <a:r>
              <a:rPr lang="en-US" dirty="0" smtClean="0">
                <a:sym typeface="Wingdings" pitchFamily="2" charset="2"/>
              </a:rPr>
              <a:t>1 lb = 454 g</a:t>
            </a:r>
          </a:p>
          <a:p>
            <a:pPr lvl="2" eaLnBrk="1" hangingPunct="1"/>
            <a:r>
              <a:rPr lang="en-US" dirty="0" smtClean="0">
                <a:sym typeface="Wingdings" pitchFamily="2" charset="2"/>
              </a:rPr>
              <a:t>1 kg = 2.2 </a:t>
            </a:r>
            <a:r>
              <a:rPr lang="en-US" dirty="0" err="1" smtClean="0">
                <a:sym typeface="Wingdings" pitchFamily="2" charset="2"/>
              </a:rPr>
              <a:t>lb</a:t>
            </a:r>
            <a:endParaRPr lang="en-US" dirty="0" smtClean="0">
              <a:sym typeface="Wingdings" pitchFamily="2" charset="2"/>
            </a:endParaRPr>
          </a:p>
          <a:p>
            <a:pPr lvl="2" eaLnBrk="1" hangingPunct="1"/>
            <a:r>
              <a:rPr lang="en-US" dirty="0" smtClean="0">
                <a:sym typeface="Wingdings" pitchFamily="2" charset="2"/>
              </a:rPr>
              <a:t>1 mi = 1609 m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en-US" sz="3800" dirty="0" smtClean="0"/>
              <a:t>Factor-Label Method for Conversions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5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5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500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500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When converting, we make fractions (ratios) out of the conversion factors so that the original unit divides out (cancels out) and the new unit remains:</a:t>
            </a:r>
          </a:p>
          <a:p>
            <a:pPr lvl="1" eaLnBrk="1" hangingPunct="1"/>
            <a:r>
              <a:rPr lang="en-US" smtClean="0"/>
              <a:t>Example:  </a:t>
            </a:r>
          </a:p>
          <a:p>
            <a:pPr lvl="2" eaLnBrk="1" hangingPunct="1"/>
            <a:r>
              <a:rPr lang="en-US" smtClean="0"/>
              <a:t>2.75 pounds is equal to how many kilograms?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en-US" sz="3800" dirty="0" smtClean="0"/>
              <a:t>Factor-Label Method for Conversions</a:t>
            </a:r>
          </a:p>
        </p:txBody>
      </p:sp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2057400" y="4419600"/>
          <a:ext cx="5791200" cy="1406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Equation" r:id="rId4" imgW="1777680" imgH="431640" progId="">
                  <p:embed/>
                </p:oleObj>
              </mc:Choice>
              <mc:Fallback>
                <p:oleObj name="Equation" r:id="rId4" imgW="1777680" imgH="43164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4419600"/>
                        <a:ext cx="5791200" cy="1406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Space Needle is 605.0 ft tall (base to top of the antenna). How many meters is this?  (show ALL conversions in one long line: 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dirty="0" smtClean="0">
                <a:sym typeface="Wingdings" pitchFamily="2" charset="2"/>
              </a:rPr>
              <a:t>ft  in  cm  m</a:t>
            </a:r>
            <a:endParaRPr lang="en-US" dirty="0" smtClean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Factor-Label Practice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397958"/>
              </p:ext>
            </p:extLst>
          </p:nvPr>
        </p:nvGraphicFramePr>
        <p:xfrm>
          <a:off x="1524000" y="36576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7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38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51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1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00B050"/>
                          </a:solidFill>
                        </a:rPr>
                        <a:t>605.0 </a:t>
                      </a:r>
                      <a:r>
                        <a:rPr lang="en-US" b="0" dirty="0" err="1" smtClean="0">
                          <a:solidFill>
                            <a:srgbClr val="00B050"/>
                          </a:solidFill>
                        </a:rPr>
                        <a:t>ft</a:t>
                      </a:r>
                      <a:endParaRPr lang="en-US" b="0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00B050"/>
                          </a:solidFill>
                        </a:rPr>
                        <a:t>12 in</a:t>
                      </a:r>
                      <a:endParaRPr lang="en-US" b="0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00B050"/>
                          </a:solidFill>
                        </a:rPr>
                        <a:t>2.54 cm</a:t>
                      </a:r>
                      <a:endParaRPr lang="en-US" b="0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00B050"/>
                          </a:solidFill>
                        </a:rPr>
                        <a:t>1 m</a:t>
                      </a:r>
                      <a:endParaRPr lang="en-US" b="0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=</a:t>
                      </a:r>
                      <a:r>
                        <a:rPr lang="en-US" b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184.4 m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00B050"/>
                          </a:solidFill>
                        </a:rPr>
                        <a:t>1 </a:t>
                      </a:r>
                      <a:r>
                        <a:rPr lang="en-US" b="0" dirty="0" err="1" smtClean="0">
                          <a:solidFill>
                            <a:srgbClr val="00B050"/>
                          </a:solidFill>
                        </a:rPr>
                        <a:t>ft</a:t>
                      </a:r>
                      <a:endParaRPr lang="en-US" b="0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00B050"/>
                          </a:solidFill>
                        </a:rPr>
                        <a:t>1 in</a:t>
                      </a:r>
                      <a:endParaRPr lang="en-US" b="0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00B050"/>
                          </a:solidFill>
                        </a:rPr>
                        <a:t>100 cm</a:t>
                      </a:r>
                      <a:endParaRPr lang="en-US" b="0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6477000" y="3733800"/>
            <a:ext cx="990600" cy="533400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451507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en-US" dirty="0" smtClean="0"/>
              <a:t>Michael Phelps holds the Olympic Record for the 200m butterfly from his race at the Beijing Olympics with a time of 1:52:03.  His average speed was 1.8 m/s.  How fast was he swimming in miles per hour?</a:t>
            </a:r>
          </a:p>
          <a:p>
            <a:pPr eaLnBrk="1" hangingPunct="1"/>
            <a:endParaRPr lang="en-US" dirty="0" smtClean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Factor-Label Practice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44276"/>
              </p:ext>
            </p:extLst>
          </p:nvPr>
        </p:nvGraphicFramePr>
        <p:xfrm>
          <a:off x="1524000" y="389636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23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51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1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00B050"/>
                          </a:solidFill>
                        </a:rPr>
                        <a:t>1.8 m</a:t>
                      </a:r>
                      <a:endParaRPr lang="en-US" b="0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r>
                        <a:rPr lang="en-US" b="0" baseline="0" dirty="0" smtClean="0">
                          <a:solidFill>
                            <a:srgbClr val="00B050"/>
                          </a:solidFill>
                        </a:rPr>
                        <a:t> mi</a:t>
                      </a:r>
                      <a:endParaRPr lang="en-US" b="0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00B050"/>
                          </a:solidFill>
                        </a:rPr>
                        <a:t>60 s</a:t>
                      </a:r>
                      <a:endParaRPr lang="en-US" b="0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00B050"/>
                          </a:solidFill>
                        </a:rPr>
                        <a:t>60 min</a:t>
                      </a:r>
                      <a:endParaRPr lang="en-US" b="0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=</a:t>
                      </a:r>
                      <a:r>
                        <a:rPr lang="en-US" b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4.0 mph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00B050"/>
                          </a:solidFill>
                        </a:rPr>
                        <a:t>     s</a:t>
                      </a:r>
                      <a:endParaRPr lang="en-US" b="0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00B050"/>
                          </a:solidFill>
                        </a:rPr>
                        <a:t>1609 m</a:t>
                      </a:r>
                      <a:endParaRPr lang="en-US" b="0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00B050"/>
                          </a:solidFill>
                        </a:rPr>
                        <a:t>1 min</a:t>
                      </a:r>
                      <a:endParaRPr lang="en-US" b="0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r>
                        <a:rPr lang="en-US" b="0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US" b="0" baseline="0" smtClean="0">
                          <a:solidFill>
                            <a:srgbClr val="00B050"/>
                          </a:solidFill>
                        </a:rPr>
                        <a:t>hr</a:t>
                      </a:r>
                      <a:endParaRPr lang="en-US" b="0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477000" y="3972560"/>
            <a:ext cx="990600" cy="533400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497156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00400" y="3810000"/>
            <a:ext cx="2514600" cy="5334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07" name="PRESENTAvote_answer"/>
          <p:cNvSpPr>
            <a:spLocks noGrp="1" noChangeArrowheads="1"/>
          </p:cNvSpPr>
          <p:nvPr>
            <p:ph idx="1"/>
            <p:custDataLst>
              <p:tags r:id="rId1"/>
            </p:custDataLst>
          </p:nvPr>
        </p:nvSpPr>
        <p:spPr>
          <a:xfrm>
            <a:off x="3200400" y="2389187"/>
            <a:ext cx="2743200" cy="2438400"/>
          </a:xfrm>
        </p:spPr>
        <p:txBody>
          <a:bodyPr>
            <a:normAutofit/>
          </a:bodyPr>
          <a:lstStyle/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en-US" sz="3200" dirty="0" smtClean="0"/>
              <a:t>1877 m/s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en-US" sz="3200" dirty="0" smtClean="0"/>
              <a:t>2.6 m/s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en-US" sz="3200" dirty="0" smtClean="0"/>
              <a:t>157 m/s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en-US" sz="3200" dirty="0" smtClean="0"/>
              <a:t>31.3 m/s</a:t>
            </a:r>
          </a:p>
        </p:txBody>
      </p:sp>
      <p:sp>
        <p:nvSpPr>
          <p:cNvPr id="21506" name="PRESENTAvote_question"/>
          <p:cNvSpPr>
            <a:spLocks noGrp="1" noChangeArrowheads="1"/>
          </p:cNvSpPr>
          <p:nvPr>
            <p:ph type="title"/>
          </p:nvPr>
        </p:nvSpPr>
        <p:spPr>
          <a:xfrm>
            <a:off x="914400" y="609600"/>
            <a:ext cx="7772400" cy="1703387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3600" dirty="0" smtClean="0">
                <a:solidFill>
                  <a:schemeClr val="tx1"/>
                </a:solidFill>
                <a:effectLst/>
              </a:rPr>
              <a:t>A cheetah can run at speeds up to 70.0 miles per hour.  How fast is this in meters per second?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8433681"/>
              </p:ext>
            </p:extLst>
          </p:nvPr>
        </p:nvGraphicFramePr>
        <p:xfrm>
          <a:off x="2081561" y="4876800"/>
          <a:ext cx="498087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6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1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00B050"/>
                          </a:solidFill>
                        </a:rPr>
                        <a:t>70.0 mi</a:t>
                      </a:r>
                      <a:endParaRPr lang="en-US" b="0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00B050"/>
                          </a:solidFill>
                        </a:rPr>
                        <a:t>1609</a:t>
                      </a:r>
                      <a:r>
                        <a:rPr lang="en-US" b="0" baseline="0" dirty="0" smtClean="0">
                          <a:solidFill>
                            <a:srgbClr val="00B050"/>
                          </a:solidFill>
                        </a:rPr>
                        <a:t> m</a:t>
                      </a:r>
                      <a:endParaRPr lang="en-US" b="0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00B050"/>
                          </a:solidFill>
                        </a:rPr>
                        <a:t>1 </a:t>
                      </a:r>
                      <a:r>
                        <a:rPr lang="en-US" b="0" dirty="0" err="1" smtClean="0">
                          <a:solidFill>
                            <a:srgbClr val="00B050"/>
                          </a:solidFill>
                        </a:rPr>
                        <a:t>hr</a:t>
                      </a:r>
                      <a:endParaRPr lang="en-US" b="0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=</a:t>
                      </a:r>
                      <a:r>
                        <a:rPr lang="en-US" b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31.3 m/s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00B050"/>
                          </a:solidFill>
                        </a:rPr>
                        <a:t>       </a:t>
                      </a:r>
                      <a:r>
                        <a:rPr lang="en-US" b="0" dirty="0" err="1" smtClean="0">
                          <a:solidFill>
                            <a:srgbClr val="00B050"/>
                          </a:solidFill>
                        </a:rPr>
                        <a:t>hr</a:t>
                      </a:r>
                      <a:endParaRPr lang="en-US" b="0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00B050"/>
                          </a:solidFill>
                        </a:rPr>
                        <a:t>1 mi</a:t>
                      </a:r>
                      <a:endParaRPr lang="en-US" b="0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00B050"/>
                          </a:solidFill>
                        </a:rPr>
                        <a:t>3600 s</a:t>
                      </a:r>
                      <a:endParaRPr lang="en-US" b="0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867400" y="4953000"/>
            <a:ext cx="1143000" cy="533400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643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2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0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04800"/>
            <a:ext cx="8534400" cy="758952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</a:rPr>
              <a:t>How </a:t>
            </a:r>
            <a:r>
              <a:rPr lang="en-US" sz="4000" b="1" u="sng" dirty="0" smtClean="0">
                <a:solidFill>
                  <a:srgbClr val="002060"/>
                </a:solidFill>
              </a:rPr>
              <a:t>Tall</a:t>
            </a:r>
            <a:r>
              <a:rPr lang="en-US" sz="4000" b="1" dirty="0" smtClean="0">
                <a:solidFill>
                  <a:srgbClr val="002060"/>
                </a:solidFill>
              </a:rPr>
              <a:t> is $1M?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447800"/>
            <a:ext cx="8503920" cy="4949952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Given information: Any note of US currency is </a:t>
            </a:r>
            <a:r>
              <a:rPr lang="en-US" sz="3200" b="1" dirty="0" smtClean="0"/>
              <a:t>0.010922</a:t>
            </a:r>
            <a:r>
              <a:rPr lang="en-US" sz="3200" b="1" dirty="0"/>
              <a:t> </a:t>
            </a:r>
            <a:r>
              <a:rPr lang="en-US" sz="3200" b="1" dirty="0" smtClean="0"/>
              <a:t>cm </a:t>
            </a:r>
            <a:r>
              <a:rPr lang="en-US" sz="3200" dirty="0" smtClean="0"/>
              <a:t>thick</a:t>
            </a:r>
          </a:p>
          <a:p>
            <a:pPr marL="0" indent="0">
              <a:buNone/>
            </a:pPr>
            <a:endParaRPr lang="en-US" sz="1100" b="1" dirty="0" smtClean="0"/>
          </a:p>
          <a:p>
            <a:r>
              <a:rPr lang="en-US" sz="3200" dirty="0" smtClean="0"/>
              <a:t>If we stacked 1 million bills on top of each other, how tall would our stack of money be?</a:t>
            </a:r>
          </a:p>
          <a:p>
            <a:pPr marL="0" indent="0">
              <a:buNone/>
            </a:pPr>
            <a:endParaRPr lang="en-US" sz="1100" dirty="0" smtClean="0"/>
          </a:p>
          <a:p>
            <a:r>
              <a:rPr lang="en-US" sz="3200" dirty="0" smtClean="0"/>
              <a:t> </a:t>
            </a:r>
            <a:r>
              <a:rPr lang="en-US" sz="3200" b="1" dirty="0" smtClean="0"/>
              <a:t>109 </a:t>
            </a:r>
            <a:r>
              <a:rPr lang="en-US" sz="3200" b="1" dirty="0"/>
              <a:t>m </a:t>
            </a:r>
            <a:r>
              <a:rPr lang="en-US" sz="3200" dirty="0" smtClean="0"/>
              <a:t>(~30 </a:t>
            </a:r>
            <a:r>
              <a:rPr lang="en-US" sz="3200" dirty="0"/>
              <a:t>stories</a:t>
            </a:r>
            <a:r>
              <a:rPr lang="en-US" sz="3200" dirty="0" smtClean="0"/>
              <a:t>!)</a:t>
            </a:r>
          </a:p>
          <a:p>
            <a:pPr marL="0" indent="0">
              <a:buNone/>
            </a:pPr>
            <a:endParaRPr lang="en-US" sz="1100" dirty="0" smtClean="0"/>
          </a:p>
          <a:p>
            <a:r>
              <a:rPr lang="en-US" sz="3200" dirty="0" smtClean="0"/>
              <a:t>That’s the length of a football field and more than half the height of the Space Needle!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36203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Watch Powers of Ten (1977</a:t>
            </a:r>
            <a:r>
              <a:rPr lang="en-US" dirty="0" smtClean="0"/>
              <a:t>)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www.youtube.com/watch?v=0fKBhvDjuy0</a:t>
            </a:r>
            <a:r>
              <a:rPr lang="en-US" dirty="0" smtClean="0"/>
              <a:t> 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Putting It Into Perspective!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04800"/>
            <a:ext cx="8534400" cy="758952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</a:rPr>
              <a:t>Estimation!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447800"/>
            <a:ext cx="8503920" cy="494995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How much </a:t>
            </a:r>
            <a:r>
              <a:rPr lang="en-US" sz="3200" smtClean="0"/>
              <a:t>would $1 </a:t>
            </a:r>
            <a:r>
              <a:rPr lang="en-US" sz="3200" dirty="0" smtClean="0"/>
              <a:t>million weigh??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Watch video: “</a:t>
            </a:r>
            <a:r>
              <a:rPr lang="en-US" sz="3200" dirty="0" smtClean="0">
                <a:hlinkClick r:id="rId2"/>
              </a:rPr>
              <a:t>How Much Does $1M Weigh</a:t>
            </a:r>
            <a:r>
              <a:rPr lang="en-US" sz="3200" dirty="0" smtClean="0"/>
              <a:t>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He estimated that 1 million dollar bills weighs about 900 kg (~2,000 lbs.)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How close is he? Let’s find out!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So even though estimation is not an “exact science” it is a pretty good tool to use when time is short.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25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Fermi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Enrico Fermi was famous for rapid estimations that were highly accurate</a:t>
            </a:r>
          </a:p>
          <a:p>
            <a:r>
              <a:rPr lang="en-US" dirty="0" smtClean="0"/>
              <a:t>We’re going to learn how to do these on our own!</a:t>
            </a:r>
          </a:p>
          <a:p>
            <a:pPr lvl="1"/>
            <a:r>
              <a:rPr lang="en-US" dirty="0" smtClean="0"/>
              <a:t>First, some perspective: </a:t>
            </a:r>
            <a:r>
              <a:rPr lang="en-US" dirty="0" smtClean="0">
                <a:hlinkClick r:id="rId2"/>
              </a:rPr>
              <a:t>the scale of the universe</a:t>
            </a:r>
            <a:endParaRPr lang="en-US" dirty="0" smtClean="0"/>
          </a:p>
          <a:p>
            <a:pPr lvl="1"/>
            <a:r>
              <a:rPr lang="en-US" dirty="0" smtClean="0"/>
              <a:t>Next, an </a:t>
            </a:r>
            <a:r>
              <a:rPr lang="en-US" dirty="0" smtClean="0">
                <a:hlinkClick r:id="rId3"/>
              </a:rPr>
              <a:t>example</a:t>
            </a:r>
            <a:r>
              <a:rPr lang="en-US" dirty="0" smtClean="0"/>
              <a:t> Fermi estimation</a:t>
            </a:r>
          </a:p>
        </p:txBody>
      </p:sp>
    </p:spTree>
    <p:extLst>
      <p:ext uri="{BB962C8B-B14F-4D97-AF65-F5344CB8AC3E}">
        <p14:creationId xmlns:p14="http://schemas.microsoft.com/office/powerpoint/2010/main" val="3224277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Now onto some metrics and measurement!!!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1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447800"/>
            <a:ext cx="7772400" cy="4876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</a:rPr>
              <a:t>SI</a:t>
            </a:r>
            <a:r>
              <a:rPr lang="en-US" sz="2800" b="1" dirty="0" smtClean="0"/>
              <a:t> = </a:t>
            </a:r>
            <a:r>
              <a:rPr lang="en-US" sz="2800" b="1" dirty="0" err="1" smtClean="0"/>
              <a:t>Syst</a:t>
            </a:r>
            <a:r>
              <a:rPr lang="en-US" sz="2800" b="1" dirty="0" err="1" smtClean="0">
                <a:cs typeface="Arial" charset="0"/>
              </a:rPr>
              <a:t>è</a:t>
            </a:r>
            <a:r>
              <a:rPr lang="en-US" sz="2800" b="1" dirty="0" err="1" smtClean="0"/>
              <a:t>me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Internationale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d’Unit</a:t>
            </a:r>
            <a:r>
              <a:rPr lang="en-US" sz="2800" b="1" dirty="0" err="1" smtClean="0">
                <a:cs typeface="Arial" charset="0"/>
              </a:rPr>
              <a:t>é</a:t>
            </a:r>
            <a:r>
              <a:rPr lang="en-US" sz="2800" b="1" dirty="0" err="1" smtClean="0"/>
              <a:t>s</a:t>
            </a:r>
            <a:endParaRPr lang="en-US" sz="2800" b="1" dirty="0" smtClean="0"/>
          </a:p>
          <a:p>
            <a:pPr eaLnBrk="1" hangingPunct="1"/>
            <a:r>
              <a:rPr lang="en-US" sz="2800" dirty="0" smtClean="0"/>
              <a:t>What we know as the “Metric System”</a:t>
            </a:r>
          </a:p>
          <a:p>
            <a:pPr eaLnBrk="1" hangingPunct="1"/>
            <a:r>
              <a:rPr lang="en-US" sz="2800" b="1" dirty="0" smtClean="0"/>
              <a:t>Units</a:t>
            </a:r>
            <a:r>
              <a:rPr lang="en-US" sz="2800" dirty="0" smtClean="0"/>
              <a:t> are standardized and regulated by two organizations:  </a:t>
            </a:r>
          </a:p>
          <a:p>
            <a:pPr lvl="1" eaLnBrk="1" hangingPunct="1"/>
            <a:r>
              <a:rPr lang="en-US" sz="2400" dirty="0" smtClean="0"/>
              <a:t>International Bureau of Weights and Measures (in France) </a:t>
            </a:r>
          </a:p>
          <a:p>
            <a:pPr lvl="1" eaLnBrk="1" hangingPunct="1"/>
            <a:r>
              <a:rPr lang="en-US" sz="2400" dirty="0" smtClean="0"/>
              <a:t>National institute of Science and Technology (in Maryland)</a:t>
            </a:r>
          </a:p>
          <a:p>
            <a:pPr eaLnBrk="1" hangingPunct="1"/>
            <a:r>
              <a:rPr lang="en-US" sz="2800" dirty="0" smtClean="0"/>
              <a:t>All measurement tools are calibrated using the standards stored/defined at these locations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SI - What is it?!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800" decel="100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800" decel="100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800" decel="1000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A quantity that cannot be measured in a simpler form</a:t>
            </a:r>
          </a:p>
          <a:p>
            <a:pPr marL="109728" indent="0" eaLnBrk="1" hangingPunct="1">
              <a:buNone/>
            </a:pPr>
            <a:endParaRPr lang="en-US" sz="10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OR</a:t>
            </a:r>
          </a:p>
          <a:p>
            <a:pPr eaLnBrk="1" hangingPunct="1">
              <a:buFont typeface="Wingdings" pitchFamily="2" charset="2"/>
              <a:buNone/>
            </a:pPr>
            <a:endParaRPr lang="en-US" sz="1000" dirty="0" smtClean="0"/>
          </a:p>
          <a:p>
            <a:pPr eaLnBrk="1" hangingPunct="1"/>
            <a:r>
              <a:rPr lang="en-US" sz="2800" dirty="0" smtClean="0"/>
              <a:t>A quantity that has been selected because of its convenience/practicality</a:t>
            </a:r>
          </a:p>
          <a:p>
            <a:pPr marL="109728" indent="0" eaLnBrk="1" hangingPunct="1">
              <a:buNone/>
            </a:pPr>
            <a:endParaRPr lang="en-US" sz="2800" dirty="0" smtClean="0"/>
          </a:p>
          <a:p>
            <a:pPr eaLnBrk="1" hangingPunct="1"/>
            <a:r>
              <a:rPr lang="en-US" sz="2800" dirty="0" smtClean="0"/>
              <a:t>Sometimes also called “base units”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>
                <a:solidFill>
                  <a:schemeClr val="accent2"/>
                </a:solidFill>
              </a:rPr>
              <a:t>Fundamental Units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51"/>
          <p:cNvSpPr>
            <a:spLocks noChangeArrowheads="1"/>
          </p:cNvSpPr>
          <p:nvPr/>
        </p:nvSpPr>
        <p:spPr bwMode="auto">
          <a:xfrm>
            <a:off x="914400" y="6019800"/>
            <a:ext cx="18288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53" name="Rectangle 61"/>
          <p:cNvSpPr>
            <a:spLocks noChangeArrowheads="1"/>
          </p:cNvSpPr>
          <p:nvPr/>
        </p:nvSpPr>
        <p:spPr bwMode="auto">
          <a:xfrm>
            <a:off x="1143000" y="3352800"/>
            <a:ext cx="3124200" cy="381000"/>
          </a:xfrm>
          <a:prstGeom prst="rect">
            <a:avLst/>
          </a:prstGeom>
          <a:solidFill>
            <a:schemeClr val="accent2">
              <a:alpha val="59999"/>
            </a:schemeClr>
          </a:solidFill>
          <a:ln w="12700" cap="rnd">
            <a:solidFill>
              <a:schemeClr val="hlink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52" name="Rectangle 60"/>
          <p:cNvSpPr>
            <a:spLocks noChangeArrowheads="1"/>
          </p:cNvSpPr>
          <p:nvPr/>
        </p:nvSpPr>
        <p:spPr bwMode="auto">
          <a:xfrm>
            <a:off x="1143000" y="2819400"/>
            <a:ext cx="3048000" cy="381000"/>
          </a:xfrm>
          <a:prstGeom prst="rect">
            <a:avLst/>
          </a:prstGeom>
          <a:solidFill>
            <a:schemeClr val="accent2">
              <a:alpha val="59999"/>
            </a:schemeClr>
          </a:solidFill>
          <a:ln w="12700" cap="rnd">
            <a:solidFill>
              <a:schemeClr val="hlink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51" name="Rectangle 59"/>
          <p:cNvSpPr>
            <a:spLocks noChangeArrowheads="1"/>
          </p:cNvSpPr>
          <p:nvPr/>
        </p:nvSpPr>
        <p:spPr bwMode="auto">
          <a:xfrm>
            <a:off x="1447800" y="2286000"/>
            <a:ext cx="2590800" cy="381000"/>
          </a:xfrm>
          <a:prstGeom prst="rect">
            <a:avLst/>
          </a:prstGeom>
          <a:solidFill>
            <a:schemeClr val="accent2">
              <a:alpha val="59999"/>
            </a:schemeClr>
          </a:solidFill>
          <a:ln w="12700" cap="rnd">
            <a:solidFill>
              <a:schemeClr val="hlink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235" name="Group 4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296957"/>
              </p:ext>
            </p:extLst>
          </p:nvPr>
        </p:nvGraphicFramePr>
        <p:xfrm>
          <a:off x="838200" y="1600200"/>
          <a:ext cx="7772400" cy="4910458"/>
        </p:xfrm>
        <a:graphic>
          <a:graphicData uri="http://schemas.openxmlformats.org/drawingml/2006/table">
            <a:tbl>
              <a:tblPr/>
              <a:tblGrid>
                <a:gridCol w="3592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8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16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6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Quantity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SI Unit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Symbol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Length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Meter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Mass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Kilogram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kg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Time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Second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Luminous intensity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Candela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cd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Electric current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Ampere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Thermodynamic temperature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Kelvin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Amount of substance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Mole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mol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1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dirty="0" smtClean="0"/>
              <a:t>Table 1:  SI Fundamental Units and Their Symbols</a:t>
            </a:r>
          </a:p>
        </p:txBody>
      </p:sp>
      <p:sp>
        <p:nvSpPr>
          <p:cNvPr id="8237" name="Rectangle 45"/>
          <p:cNvSpPr>
            <a:spLocks noChangeArrowheads="1"/>
          </p:cNvSpPr>
          <p:nvPr/>
        </p:nvSpPr>
        <p:spPr bwMode="auto">
          <a:xfrm>
            <a:off x="4876800" y="2270919"/>
            <a:ext cx="18288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38" name="Rectangle 46"/>
          <p:cNvSpPr>
            <a:spLocks noChangeArrowheads="1"/>
          </p:cNvSpPr>
          <p:nvPr/>
        </p:nvSpPr>
        <p:spPr bwMode="auto">
          <a:xfrm>
            <a:off x="4876800" y="2819400"/>
            <a:ext cx="18288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39" name="Rectangle 47"/>
          <p:cNvSpPr>
            <a:spLocks noChangeArrowheads="1"/>
          </p:cNvSpPr>
          <p:nvPr/>
        </p:nvSpPr>
        <p:spPr bwMode="auto">
          <a:xfrm>
            <a:off x="4876800" y="3352800"/>
            <a:ext cx="18288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40" name="Rectangle 48"/>
          <p:cNvSpPr>
            <a:spLocks noChangeArrowheads="1"/>
          </p:cNvSpPr>
          <p:nvPr/>
        </p:nvSpPr>
        <p:spPr bwMode="auto">
          <a:xfrm>
            <a:off x="4800600" y="3962400"/>
            <a:ext cx="18288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41" name="Rectangle 49"/>
          <p:cNvSpPr>
            <a:spLocks noChangeArrowheads="1"/>
          </p:cNvSpPr>
          <p:nvPr/>
        </p:nvSpPr>
        <p:spPr bwMode="auto">
          <a:xfrm>
            <a:off x="4876800" y="4495800"/>
            <a:ext cx="18288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42" name="Rectangle 50"/>
          <p:cNvSpPr>
            <a:spLocks noChangeArrowheads="1"/>
          </p:cNvSpPr>
          <p:nvPr/>
        </p:nvSpPr>
        <p:spPr bwMode="auto">
          <a:xfrm>
            <a:off x="4876800" y="5257800"/>
            <a:ext cx="18288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43" name="Rectangle 51"/>
          <p:cNvSpPr>
            <a:spLocks noChangeArrowheads="1"/>
          </p:cNvSpPr>
          <p:nvPr/>
        </p:nvSpPr>
        <p:spPr bwMode="auto">
          <a:xfrm>
            <a:off x="4953000" y="6019800"/>
            <a:ext cx="18288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44" name="Rectangle 52"/>
          <p:cNvSpPr>
            <a:spLocks noChangeArrowheads="1"/>
          </p:cNvSpPr>
          <p:nvPr/>
        </p:nvSpPr>
        <p:spPr bwMode="auto">
          <a:xfrm>
            <a:off x="7315200" y="2286000"/>
            <a:ext cx="990600" cy="381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45" name="Rectangle 53"/>
          <p:cNvSpPr>
            <a:spLocks noChangeArrowheads="1"/>
          </p:cNvSpPr>
          <p:nvPr/>
        </p:nvSpPr>
        <p:spPr bwMode="auto">
          <a:xfrm>
            <a:off x="7391400" y="2895600"/>
            <a:ext cx="990600" cy="381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46" name="Rectangle 54"/>
          <p:cNvSpPr>
            <a:spLocks noChangeArrowheads="1"/>
          </p:cNvSpPr>
          <p:nvPr/>
        </p:nvSpPr>
        <p:spPr bwMode="auto">
          <a:xfrm>
            <a:off x="7391400" y="3352800"/>
            <a:ext cx="990600" cy="381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47" name="Rectangle 55"/>
          <p:cNvSpPr>
            <a:spLocks noChangeArrowheads="1"/>
          </p:cNvSpPr>
          <p:nvPr/>
        </p:nvSpPr>
        <p:spPr bwMode="auto">
          <a:xfrm>
            <a:off x="7391400" y="3962400"/>
            <a:ext cx="990600" cy="381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48" name="Rectangle 56"/>
          <p:cNvSpPr>
            <a:spLocks noChangeArrowheads="1"/>
          </p:cNvSpPr>
          <p:nvPr/>
        </p:nvSpPr>
        <p:spPr bwMode="auto">
          <a:xfrm>
            <a:off x="7391400" y="4495800"/>
            <a:ext cx="990600" cy="381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49" name="Rectangle 57"/>
          <p:cNvSpPr>
            <a:spLocks noChangeArrowheads="1"/>
          </p:cNvSpPr>
          <p:nvPr/>
        </p:nvSpPr>
        <p:spPr bwMode="auto">
          <a:xfrm>
            <a:off x="7391400" y="5257800"/>
            <a:ext cx="990600" cy="381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50" name="Rectangle 58"/>
          <p:cNvSpPr>
            <a:spLocks noChangeArrowheads="1"/>
          </p:cNvSpPr>
          <p:nvPr/>
        </p:nvSpPr>
        <p:spPr bwMode="auto">
          <a:xfrm>
            <a:off x="7391400" y="6019800"/>
            <a:ext cx="990600" cy="381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8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xit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0" dur="500"/>
                                        <p:tgtEl>
                                          <p:spTgt spid="82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5" dur="500"/>
                                        <p:tgtEl>
                                          <p:spTgt spid="82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8" presetClass="exit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8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4" dur="500"/>
                                        <p:tgtEl>
                                          <p:spTgt spid="8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8" presetClass="exit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8" dur="500"/>
                                        <p:tgtEl>
                                          <p:spTgt spid="8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3" dur="500"/>
                                        <p:tgtEl>
                                          <p:spTgt spid="82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8" presetClass="exit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7" dur="500"/>
                                        <p:tgtEl>
                                          <p:spTgt spid="8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42" dur="500"/>
                                        <p:tgtEl>
                                          <p:spTgt spid="8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8" presetClass="exit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46" dur="500"/>
                                        <p:tgtEl>
                                          <p:spTgt spid="8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51" dur="500"/>
                                        <p:tgtEl>
                                          <p:spTgt spid="8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8" presetClass="exit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55" dur="500"/>
                                        <p:tgtEl>
                                          <p:spTgt spid="8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0" dur="500"/>
                                        <p:tgtEl>
                                          <p:spTgt spid="82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8" presetClass="exit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4" dur="500"/>
                                        <p:tgtEl>
                                          <p:spTgt spid="8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8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8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8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8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53" grpId="0" animBg="1"/>
      <p:bldP spid="8252" grpId="0" animBg="1"/>
      <p:bldP spid="8251" grpId="0" animBg="1"/>
      <p:bldP spid="8237" grpId="0" animBg="1"/>
      <p:bldP spid="8238" grpId="0" animBg="1"/>
      <p:bldP spid="8239" grpId="0" animBg="1"/>
      <p:bldP spid="8240" grpId="0" animBg="1"/>
      <p:bldP spid="8241" grpId="0" animBg="1"/>
      <p:bldP spid="8242" grpId="0" animBg="1"/>
      <p:bldP spid="8243" grpId="0" animBg="1"/>
      <p:bldP spid="8244" grpId="0" animBg="1"/>
      <p:bldP spid="8245" grpId="0" animBg="1"/>
      <p:bldP spid="8246" grpId="0" animBg="1"/>
      <p:bldP spid="8247" grpId="0" animBg="1"/>
      <p:bldP spid="8248" grpId="0" animBg="1"/>
      <p:bldP spid="8249" grpId="0" animBg="1"/>
      <p:bldP spid="825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AVOTE_SID#1" val="âkž±æ®¸¤'y&lt;X¿¶;Q?iª½©mÛý¢_h=íþµ6À¥p¦@é× •2œ#CÔw.æ¤*yñ&quot;JîÙ fö§µÓ K®Ü‘è'rÓ±UIŒ..™ŠæŠ ¤˜ˆX5÷{YýÍHyÏ²ÐBÙ±aàcÕÆ#vµ|&#10;ÚÓ½øq$Î{¾#·_Æ&amp;PF¹e&lt;.^õÅá¼»\Š_©ê‚öp­ïüœ#ºPÜ¢AµšæR%¬aBQdf6ÐÞ@€ð6Eê^Kk•÷¶¸u.‹pÚwÆi”ˆne&#10;¹¯¦O%8³¤~ëÔRR4}pÊfÓô£¬¡ƒ(]îw{TïªºH%t7ò^½²úÞZ=m¨P«gÔ÷F\ˆ=ëðÁe;ýAOÛÅš0|Å:É!ž¦ÿ7&lt;Cc\µh';vIä¬çË«L¿™ÝÚC¡w3‡òK[OŒ5 ÒØ´»o¤Ù–6ë:GáÓAt‚£ËMRÙ÷RM¬Ê$†Æqæ1Ñ ˜éE+yœ;ÿ#©r¥^mgê7…zð×¿é–;Õa´¨äÜ×ÎH£²£{[z’â˜}&amp;S–XÌ×a8¹f~ßÒ6Ahóî­íé]£m}û^¿#ct2t#c›nŠl&#10;¹§„B«$6êW¤wâ3¶Q&lt;uÿ”Èm&#10;4¦¦¨gë,XáŸRë£]¬/}ÐU±»9X2dO·¨iÛ¡\ÚñÉizù=öHà¨ÜÏ“Ñ›À?ÅÆy­ò8Û£aW·oAd!½Ä«üÄ§K£ß‘ÏY£2&amp;œ¾T@J„,%—ÃµâœìÅX{è.ZðÀIuÌ£Å&#10;—¬CXÀoÒƒ%g¡.Ò}²áM)rž%ÿCÐ!©N&quot;} ÐÝöè#å³©äÕo¨LðŠ‚w°°D~Wh,²¨EÝY“ò&#10;]+K…AQdf:Þ8 Œóî­ïçTEŒqû¶¸u&amp;ƒ=“Çb›oŠe7^Kˆª¨Á:T@xæÛµ¶3q—.bÜG©¯èÌWçxœ°ä¢µ¯Â8¹¾¸õ:½=h§±LfÐø¡»2&#10;Æoœ^£Aº€‡pÁ’&quot;•c;ç rgý0æœ2`³¬ó‡®Kþ™ý›S©f4Ÿ·@[Í2-Ç•òaæ˜Ž^V„iÿÆ)—÷Ï&#10;=uÈõAëy:sÖ‚.¸öˆX‚Am°uÃÈt­›ïoÿø{.L¡®5`ölþ•&quot;í³©äÖb§¨†þqX³£uXÈ±¨EÝPšæQ/£…¤]nŽÞÒ2H‰áEì[Gdq¹¸&amp;cp&lt;{Ä”ibeâY£e¥¬):ò&#10;Q¨{Ô¿^0•œÆaëÒ¯©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AVOTE_SCORES" val="0Õ0Õ0Õ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AVOTE_TID" val="26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AVOTE_SCORES" val="IÕCÕIÕI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AVOTE_TID" val="26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AVOTE_SCORES" val="IÕIÕCÕI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AVOTE_TID" val="27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AVOTE_SCORES" val="IÕCÕIÕI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AVOTE_TID" val="27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AVOTE_SCORES" val="0Õ0Õ0Õ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00B050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1544</TotalTime>
  <Words>1392</Words>
  <Application>Microsoft Office PowerPoint</Application>
  <PresentationFormat>On-screen Show (4:3)</PresentationFormat>
  <Paragraphs>263</Paragraphs>
  <Slides>30</Slides>
  <Notes>25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1" baseType="lpstr">
      <vt:lpstr>Arial</vt:lpstr>
      <vt:lpstr>Calibri</vt:lpstr>
      <vt:lpstr>Lucida Sans Unicode</vt:lpstr>
      <vt:lpstr>Symbol</vt:lpstr>
      <vt:lpstr>Times New Roman</vt:lpstr>
      <vt:lpstr>Verdana</vt:lpstr>
      <vt:lpstr>Wingdings</vt:lpstr>
      <vt:lpstr>Wingdings 2</vt:lpstr>
      <vt:lpstr>Wingdings 3</vt:lpstr>
      <vt:lpstr>Concourse</vt:lpstr>
      <vt:lpstr>Equation</vt:lpstr>
      <vt:lpstr>Metrics and Measurement</vt:lpstr>
      <vt:lpstr>Does Estimation work in Science?</vt:lpstr>
      <vt:lpstr>How Tall is $1M?</vt:lpstr>
      <vt:lpstr>Estimation!</vt:lpstr>
      <vt:lpstr>Fermi Problems</vt:lpstr>
      <vt:lpstr>Now onto some metrics and measurement!!!</vt:lpstr>
      <vt:lpstr>SI - What is it?!</vt:lpstr>
      <vt:lpstr>Fundamental Units</vt:lpstr>
      <vt:lpstr>Table 1:  SI Fundamental Units and Their Symbols</vt:lpstr>
      <vt:lpstr>Standard Unit Definitions</vt:lpstr>
      <vt:lpstr>Standard Unit Definitions</vt:lpstr>
      <vt:lpstr>Standard Unit Definitions</vt:lpstr>
      <vt:lpstr>Derived Units</vt:lpstr>
      <vt:lpstr>Metric (Exponent) Prefixes</vt:lpstr>
      <vt:lpstr>More on Metric Prefixes…</vt:lpstr>
      <vt:lpstr>A desk was measured to be 62.52 cm tall.  How many millimeters tall is this desk?</vt:lpstr>
      <vt:lpstr>The world's largest strawberry was measured to be 231 g.  How many kilograms is this?</vt:lpstr>
      <vt:lpstr>Which of the following is NOT a fundamental unit?</vt:lpstr>
      <vt:lpstr>What is the approximate mass of a 2 L bottle of pop?</vt:lpstr>
      <vt:lpstr>Scientific Notation</vt:lpstr>
      <vt:lpstr>Convert to Scientific Notation</vt:lpstr>
      <vt:lpstr>Convert to Scientific Notation</vt:lpstr>
      <vt:lpstr>Convert to Scientific Notation</vt:lpstr>
      <vt:lpstr>Convert to Scientific Notation</vt:lpstr>
      <vt:lpstr>Factor-Label Method for Conversions</vt:lpstr>
      <vt:lpstr>Factor-Label Method for Conversions</vt:lpstr>
      <vt:lpstr>Factor-Label Practice</vt:lpstr>
      <vt:lpstr>Factor-Label Practice</vt:lpstr>
      <vt:lpstr>A cheetah can run at speeds up to 70.0 miles per hour.  How fast is this in meters per second?</vt:lpstr>
      <vt:lpstr>Putting It Into Perspective!</vt:lpstr>
    </vt:vector>
  </TitlesOfParts>
  <Company>Issaquah School District 411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Metrics and Measurement</dc:title>
  <dc:creator>K. Bennett</dc:creator>
  <cp:lastModifiedBy>Mattioli, Sarah    SHS - Staff</cp:lastModifiedBy>
  <cp:revision>63</cp:revision>
  <dcterms:created xsi:type="dcterms:W3CDTF">2008-08-29T16:00:14Z</dcterms:created>
  <dcterms:modified xsi:type="dcterms:W3CDTF">2018-09-17T18:50:00Z</dcterms:modified>
</cp:coreProperties>
</file>